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1" r:id="rId13"/>
  </p:sldIdLst>
  <p:sldSz cx="14630400" cy="8229600"/>
  <p:notesSz cx="8229600" cy="146304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Instrument Sans" pitchFamily="2" charset="0"/>
      <p:regular r:id="rId19"/>
      <p:bold r:id="rId20"/>
      <p:italic r:id="rId21"/>
      <p:boldItalic r:id="rId2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89C"/>
    <a:srgbClr val="292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5793" autoAdjust="0"/>
  </p:normalViewPr>
  <p:slideViewPr>
    <p:cSldViewPr snapToGrid="0" snapToObjects="1">
      <p:cViewPr varScale="1">
        <p:scale>
          <a:sx n="72" d="100"/>
          <a:sy n="72" d="100"/>
        </p:scale>
        <p:origin x="14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078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Transition: appliquer une transition discrète entre les diapositives. Suggestion technique : utilisation d'un effet "fade" ou "slide" d'une durée de 0.5 à 1 seconde pour une présentation d'examen.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Inventaire automatisé :</a:t>
            </a:r>
            <a:r>
              <a:rPr lang="fr-FR" dirty="0"/>
              <a:t> Utilisation de </a:t>
            </a:r>
            <a:r>
              <a:rPr lang="fr-FR" dirty="0" err="1"/>
              <a:t>l'appliance</a:t>
            </a:r>
            <a:r>
              <a:rPr lang="fr-FR" dirty="0"/>
              <a:t> </a:t>
            </a:r>
            <a:r>
              <a:rPr lang="fr-FR" b="1" dirty="0"/>
              <a:t>KACE SMA (K1000)</a:t>
            </a:r>
            <a:r>
              <a:rPr lang="fr-FR" dirty="0"/>
              <a:t> pour le suivi en temps réel des assets.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Structuration de l'Annuaire :</a:t>
            </a:r>
            <a:r>
              <a:rPr lang="fr-FR" dirty="0"/>
              <a:t> Gestion de l'</a:t>
            </a:r>
            <a:r>
              <a:rPr lang="fr-FR" b="1" dirty="0"/>
              <a:t>Active Directory</a:t>
            </a:r>
            <a:r>
              <a:rPr lang="fr-FR" dirty="0"/>
              <a:t> avec application de règles de nommage strictes pour les objets et utilisateurs.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Gestion de la Mobilité (MDM) :</a:t>
            </a:r>
            <a:r>
              <a:rPr lang="fr-FR" dirty="0"/>
              <a:t> Déploiement et sécurisation de la flotte mobile via </a:t>
            </a:r>
            <a:r>
              <a:rPr lang="fr-FR" b="1" dirty="0"/>
              <a:t>Microsoft Intune</a:t>
            </a:r>
            <a:r>
              <a:rPr lang="fr-FR" dirty="0"/>
              <a:t> et </a:t>
            </a:r>
            <a:r>
              <a:rPr lang="fr-FR" b="1" dirty="0"/>
              <a:t>Samsung Knox</a:t>
            </a:r>
            <a:r>
              <a:rPr lang="fr-FR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Méthodologie :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Utilisation d'un logiciel de </a:t>
            </a:r>
            <a:r>
              <a:rPr lang="fr-FR" dirty="0" err="1"/>
              <a:t>ticketing</a:t>
            </a:r>
            <a:r>
              <a:rPr lang="fr-FR" dirty="0"/>
              <a:t> </a:t>
            </a:r>
            <a:r>
              <a:rPr lang="fr-FR" dirty="0" err="1"/>
              <a:t>topdesk</a:t>
            </a:r>
            <a:r>
              <a:rPr lang="fr-FR" dirty="0"/>
              <a:t> </a:t>
            </a:r>
            <a:r>
              <a:rPr lang="fr-FR" dirty="0" err="1"/>
              <a:t>glpi</a:t>
            </a:r>
            <a:r>
              <a:rPr lang="fr-FR" dirty="0"/>
              <a:t> </a:t>
            </a:r>
            <a:r>
              <a:rPr lang="fr-FR" dirty="0" err="1"/>
              <a:t>etc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Application du principe de sécurité : « </a:t>
            </a:r>
            <a:r>
              <a:rPr lang="fr-FR" b="1" dirty="0"/>
              <a:t>Never Trust User</a:t>
            </a:r>
            <a:r>
              <a:rPr lang="fr-FR" dirty="0"/>
              <a:t> 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Processus d'escalade vers les pôles spécialisés (Infra/Dev) en cas de besoin.</a:t>
            </a:r>
          </a:p>
          <a:p>
            <a:r>
              <a:rPr lang="en-US" dirty="0" err="1"/>
              <a:t>Toujours</a:t>
            </a:r>
            <a:r>
              <a:rPr lang="en-US" dirty="0"/>
              <a:t> noter les 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À l'IGBMC, j'ai travaillé sur le déploiement de </a:t>
            </a:r>
            <a:r>
              <a:rPr lang="fr-FR" b="1" dirty="0"/>
              <a:t>Windows 11</a:t>
            </a:r>
            <a:r>
              <a:rPr lang="fr-FR" dirty="0"/>
              <a:t> via </a:t>
            </a:r>
            <a:r>
              <a:rPr lang="fr-FR" b="1" dirty="0"/>
              <a:t>KACE SDA (K2000)</a:t>
            </a:r>
            <a:r>
              <a:rPr lang="fr-FR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J'ai créé des environnements de boot </a:t>
            </a:r>
            <a:r>
              <a:rPr lang="fr-FR" b="1" dirty="0"/>
              <a:t>KBE</a:t>
            </a:r>
            <a:r>
              <a:rPr lang="fr-FR" dirty="0"/>
              <a:t> personnalisés. J'ai configuré le boot </a:t>
            </a:r>
            <a:r>
              <a:rPr lang="fr-FR" b="1" dirty="0"/>
              <a:t>PXE</a:t>
            </a:r>
            <a:r>
              <a:rPr lang="fr-FR" dirty="0"/>
              <a:t> et sécurisé les </a:t>
            </a:r>
            <a:r>
              <a:rPr lang="fr-FR" dirty="0" err="1"/>
              <a:t>firmwares</a:t>
            </a:r>
            <a:r>
              <a:rPr lang="fr-FR" dirty="0"/>
              <a:t> via l'activation du </a:t>
            </a:r>
            <a:r>
              <a:rPr lang="fr-FR" b="1" dirty="0"/>
              <a:t>TPM 2.0</a:t>
            </a:r>
            <a:r>
              <a:rPr lang="fr-FR" dirty="0"/>
              <a:t> et du </a:t>
            </a:r>
            <a:r>
              <a:rPr lang="fr-FR" b="1" dirty="0"/>
              <a:t>Secure Boot</a:t>
            </a:r>
            <a:r>
              <a:rPr lang="fr-F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J'ai mis en place du provisioning </a:t>
            </a:r>
            <a:r>
              <a:rPr lang="fr-FR" b="1" dirty="0"/>
              <a:t>« </a:t>
            </a:r>
            <a:r>
              <a:rPr lang="fr-FR" b="1" dirty="0" err="1"/>
              <a:t>Zero</a:t>
            </a:r>
            <a:r>
              <a:rPr lang="fr-FR" b="1" dirty="0"/>
              <a:t> </a:t>
            </a:r>
            <a:r>
              <a:rPr lang="fr-FR" b="1" dirty="0" err="1"/>
              <a:t>Touch</a:t>
            </a:r>
            <a:r>
              <a:rPr lang="fr-FR" b="1" dirty="0"/>
              <a:t> »</a:t>
            </a:r>
            <a:r>
              <a:rPr lang="fr-F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Grâce à </a:t>
            </a:r>
            <a:r>
              <a:rPr lang="fr-FR" b="1" dirty="0"/>
              <a:t>Apple </a:t>
            </a:r>
            <a:r>
              <a:rPr lang="fr-FR" b="1" dirty="0" err="1"/>
              <a:t>Device</a:t>
            </a:r>
            <a:r>
              <a:rPr lang="fr-FR" b="1" dirty="0"/>
              <a:t> </a:t>
            </a:r>
            <a:r>
              <a:rPr lang="fr-FR" b="1" dirty="0" err="1"/>
              <a:t>Enrollment</a:t>
            </a:r>
            <a:r>
              <a:rPr lang="fr-FR" b="1" dirty="0"/>
              <a:t> (ADE)</a:t>
            </a:r>
            <a:r>
              <a:rPr lang="fr-FR" dirty="0"/>
              <a:t> et </a:t>
            </a:r>
            <a:r>
              <a:rPr lang="fr-FR" b="1" dirty="0" err="1"/>
              <a:t>Mosyle</a:t>
            </a:r>
            <a:r>
              <a:rPr lang="fr-FR" dirty="0"/>
              <a:t>, le poste se configure automatiquement dès sa sortie du carton.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J'ai automatisé l'après-installation via des </a:t>
            </a:r>
            <a:r>
              <a:rPr lang="fr-FR" b="1" dirty="0"/>
              <a:t>scripts Bash</a:t>
            </a:r>
            <a:r>
              <a:rPr lang="fr-FR" dirty="0"/>
              <a:t> pour le nommage et le montage des lecteurs réseau.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Projet MDM (EMHA) :</a:t>
            </a:r>
            <a:r>
              <a:rPr lang="fr-FR" dirty="0"/>
              <a:t> Analyse des besoins sur le terrain et définition des stratégies avec les services métiers. Phase de test (POC) avant mise en production globale.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Intégration Lenovo (IGBMC) :</a:t>
            </a:r>
            <a:r>
              <a:rPr lang="fr-FR" dirty="0"/>
              <a:t> Adaptation de la chaîne de déploiement (nouveaux drivers, environnements KBE spécifiques). Gestion technique du </a:t>
            </a:r>
            <a:r>
              <a:rPr lang="fr-FR" b="1" dirty="0" err="1"/>
              <a:t>Passthrough</a:t>
            </a:r>
            <a:r>
              <a:rPr lang="fr-FR" b="1" dirty="0"/>
              <a:t> d'adresse MAC</a:t>
            </a:r>
            <a:r>
              <a:rPr lang="fr-FR" dirty="0"/>
              <a:t> pour les stations d'accueil (docks). Rédaction de la documentation technique pour l'équipe.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50000"/>
                <a:lumOff val="50000"/>
              </a:schemeClr>
            </a:gs>
            <a:gs pos="66000">
              <a:schemeClr val="bg1">
                <a:alpha val="97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25579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algn="ctr">
              <a:lnSpc>
                <a:spcPts val="5550"/>
              </a:lnSpc>
              <a:buNone/>
            </a:pPr>
            <a:r>
              <a:rPr lang="en-US" sz="4800" b="1" dirty="0">
                <a:gradFill flip="none" rotWithShape="1">
                  <a:gsLst>
                    <a:gs pos="0">
                      <a:srgbClr val="96989C">
                        <a:alpha val="10196"/>
                        <a:lumMod val="0"/>
                        <a:lumOff val="100000"/>
                      </a:srgbClr>
                    </a:gs>
                    <a:gs pos="50000">
                      <a:schemeClr val="bg1">
                        <a:shade val="67500"/>
                        <a:satMod val="115000"/>
                        <a:lumMod val="70000"/>
                        <a:lumOff val="30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Instrument sans" pitchFamily="2" charset="0"/>
              </a:rPr>
              <a:t>Épreuve E5 - Support et mise à disposition de services </a:t>
            </a:r>
            <a:r>
              <a:rPr lang="fr-FR" sz="4800" b="1" dirty="0">
                <a:gradFill flip="none" rotWithShape="1">
                  <a:gsLst>
                    <a:gs pos="0">
                      <a:srgbClr val="96989C">
                        <a:alpha val="10196"/>
                        <a:lumMod val="0"/>
                        <a:lumOff val="100000"/>
                      </a:srgbClr>
                    </a:gs>
                    <a:gs pos="50000">
                      <a:schemeClr val="bg1">
                        <a:shade val="67500"/>
                        <a:satMod val="115000"/>
                        <a:lumMod val="70000"/>
                        <a:lumOff val="30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Instrument sans" pitchFamily="2" charset="0"/>
              </a:rPr>
              <a:t>informatiques</a:t>
            </a:r>
          </a:p>
        </p:txBody>
      </p:sp>
      <p:sp>
        <p:nvSpPr>
          <p:cNvPr id="3" name="Text 1"/>
          <p:cNvSpPr/>
          <p:nvPr/>
        </p:nvSpPr>
        <p:spPr>
          <a:xfrm>
            <a:off x="4298632" y="4358580"/>
            <a:ext cx="6033135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450"/>
              </a:lnSpc>
              <a:buNone/>
            </a:pPr>
            <a:r>
              <a:rPr 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Instrument sans" pitchFamily="2" charset="0"/>
                <a:ea typeface="Instrument Sans Semi Bold" pitchFamily="34" charset="-122"/>
                <a:cs typeface="Instrument Sans Semi Bold" pitchFamily="34" charset="-120"/>
              </a:rPr>
              <a:t>BTS SIO SISR - Session 2026</a:t>
            </a:r>
            <a:endParaRPr lang="en-US" sz="2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Instrument sans" pitchFamily="2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514100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450"/>
              </a:lnSpc>
            </a:pPr>
            <a:r>
              <a:rPr 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Instrument sans" pitchFamily="2" charset="0"/>
              </a:rPr>
              <a:t>Théo CAYEUX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FD0BA0-4D8D-4552-B00C-7BFBE5BB7714}"/>
              </a:ext>
            </a:extLst>
          </p:cNvPr>
          <p:cNvSpPr/>
          <p:nvPr/>
        </p:nvSpPr>
        <p:spPr>
          <a:xfrm>
            <a:off x="12775168" y="7737230"/>
            <a:ext cx="1855232" cy="512466"/>
          </a:xfrm>
          <a:prstGeom prst="rect">
            <a:avLst/>
          </a:prstGeom>
          <a:solidFill>
            <a:srgbClr val="29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Instrument sans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4760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>
              <a:lnSpc>
                <a:spcPts val="5550"/>
              </a:lnSpc>
              <a:buNone/>
            </a:pPr>
            <a:r>
              <a:rPr lang="en-US" sz="4800" b="1" dirty="0">
                <a:gradFill flip="none" rotWithShape="1">
                  <a:gsLst>
                    <a:gs pos="0">
                      <a:srgbClr val="96989C">
                        <a:alpha val="10196"/>
                        <a:lumMod val="0"/>
                        <a:lumOff val="100000"/>
                      </a:srgbClr>
                    </a:gs>
                    <a:gs pos="50000">
                      <a:schemeClr val="bg1">
                        <a:shade val="67500"/>
                        <a:satMod val="115000"/>
                        <a:lumMod val="70000"/>
                        <a:lumOff val="30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Instrument sans" pitchFamily="2" charset="0"/>
              </a:rPr>
              <a:t>Compétence - Présence en ligne &amp; </a:t>
            </a:r>
            <a:r>
              <a:rPr lang="en-US" sz="4800" b="1" dirty="0" err="1">
                <a:gradFill flip="none" rotWithShape="1">
                  <a:gsLst>
                    <a:gs pos="0">
                      <a:srgbClr val="96989C">
                        <a:alpha val="10196"/>
                        <a:lumMod val="0"/>
                        <a:lumOff val="100000"/>
                      </a:srgbClr>
                    </a:gs>
                    <a:gs pos="50000">
                      <a:schemeClr val="bg1">
                        <a:shade val="67500"/>
                        <a:satMod val="115000"/>
                        <a:lumMod val="70000"/>
                        <a:lumOff val="30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Instrument sans" pitchFamily="2" charset="0"/>
              </a:rPr>
              <a:t>Organisation</a:t>
            </a:r>
            <a:r>
              <a:rPr lang="en-US" sz="4800" b="1" dirty="0">
                <a:gradFill flip="none" rotWithShape="1">
                  <a:gsLst>
                    <a:gs pos="0">
                      <a:srgbClr val="96989C">
                        <a:alpha val="10196"/>
                        <a:lumMod val="0"/>
                        <a:lumOff val="100000"/>
                      </a:srgbClr>
                    </a:gs>
                    <a:gs pos="50000">
                      <a:schemeClr val="bg1">
                        <a:shade val="67500"/>
                        <a:satMod val="115000"/>
                        <a:lumMod val="70000"/>
                        <a:lumOff val="30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Instrument sans" pitchFamily="2" charset="0"/>
              </a:rPr>
              <a:t> </a:t>
            </a:r>
            <a:r>
              <a:rPr lang="en-US" sz="4800" b="1" dirty="0" err="1">
                <a:gradFill flip="none" rotWithShape="1">
                  <a:gsLst>
                    <a:gs pos="0">
                      <a:srgbClr val="96989C">
                        <a:alpha val="10196"/>
                        <a:lumMod val="0"/>
                        <a:lumOff val="100000"/>
                      </a:srgbClr>
                    </a:gs>
                    <a:gs pos="50000">
                      <a:schemeClr val="bg1">
                        <a:shade val="67500"/>
                        <a:satMod val="115000"/>
                        <a:lumMod val="70000"/>
                        <a:lumOff val="30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Instrument sans" pitchFamily="2" charset="0"/>
              </a:rPr>
              <a:t>professionnelle</a:t>
            </a:r>
            <a:endParaRPr lang="en-US" sz="4800" b="1" dirty="0">
              <a:gradFill flip="none" rotWithShape="1">
                <a:gsLst>
                  <a:gs pos="0">
                    <a:srgbClr val="96989C">
                      <a:alpha val="10196"/>
                      <a:lumMod val="0"/>
                      <a:lumOff val="100000"/>
                    </a:srgbClr>
                  </a:gs>
                  <a:gs pos="50000">
                    <a:schemeClr val="bg1">
                      <a:shade val="67500"/>
                      <a:satMod val="115000"/>
                      <a:lumMod val="70000"/>
                      <a:lumOff val="30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atin typeface="Instrument sans" pitchFamily="2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89" y="393334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Veille technologique sur l'ascension de Proxmox face au monopole de </a:t>
            </a:r>
            <a:r>
              <a:rPr lang="en-US" sz="1750" dirty="0" err="1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Vmware</a:t>
            </a:r>
            <a:endParaRPr lang="fr-FR" sz="1750" dirty="0">
              <a:solidFill>
                <a:schemeClr val="bg1"/>
              </a:solidFill>
              <a:latin typeface="Instrument sans" pitchFamily="2" charset="0"/>
              <a:ea typeface="Instrument Sans Medium" pitchFamily="34" charset="-122"/>
              <a:cs typeface="Instrument Sans Medium" pitchFamily="34" charset="-120"/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fr-FR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</a:rPr>
              <a:t>Création d’un portofolio </a:t>
            </a:r>
            <a:endParaRPr lang="en-US" sz="1750" dirty="0">
              <a:solidFill>
                <a:schemeClr val="bg1"/>
              </a:solidFill>
              <a:latin typeface="Instrument sans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E49026-83DF-4C2D-9D1C-8BA8FABE8DE1}"/>
              </a:ext>
            </a:extLst>
          </p:cNvPr>
          <p:cNvSpPr/>
          <p:nvPr/>
        </p:nvSpPr>
        <p:spPr>
          <a:xfrm>
            <a:off x="12775168" y="7717134"/>
            <a:ext cx="1855232" cy="512466"/>
          </a:xfrm>
          <a:prstGeom prst="rect">
            <a:avLst/>
          </a:prstGeom>
          <a:solidFill>
            <a:srgbClr val="29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  <a:latin typeface="Instrument sans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47600"/>
            <a:ext cx="1194280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>
              <a:lnSpc>
                <a:spcPts val="5550"/>
              </a:lnSpc>
              <a:buNone/>
            </a:pPr>
            <a:r>
              <a:rPr lang="fr-FR" sz="4800" b="1" dirty="0">
                <a:gradFill flip="none" rotWithShape="1">
                  <a:gsLst>
                    <a:gs pos="0">
                      <a:srgbClr val="96989C">
                        <a:alpha val="10196"/>
                        <a:lumMod val="0"/>
                        <a:lumOff val="100000"/>
                      </a:srgbClr>
                    </a:gs>
                    <a:gs pos="50000">
                      <a:schemeClr val="bg1">
                        <a:shade val="67500"/>
                        <a:satMod val="115000"/>
                        <a:lumMod val="70000"/>
                        <a:lumOff val="30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Instrument sans" pitchFamily="2" charset="0"/>
              </a:rPr>
              <a:t>Ambition futur </a:t>
            </a:r>
          </a:p>
        </p:txBody>
      </p:sp>
      <p:sp>
        <p:nvSpPr>
          <p:cNvPr id="9" name="Shape 5"/>
          <p:cNvSpPr/>
          <p:nvPr/>
        </p:nvSpPr>
        <p:spPr>
          <a:xfrm>
            <a:off x="653818" y="3155599"/>
            <a:ext cx="10955086" cy="1484538"/>
          </a:xfrm>
          <a:prstGeom prst="roundRect">
            <a:avLst>
              <a:gd name="adj" fmla="val 5189"/>
            </a:avLst>
          </a:prstGeom>
          <a:solidFill>
            <a:srgbClr val="2A2A2D">
              <a:alpha val="95000"/>
            </a:srgbClr>
          </a:solidFill>
          <a:ln w="30480">
            <a:solidFill>
              <a:srgbClr val="56565B"/>
            </a:solidFill>
            <a:prstDash val="solid"/>
          </a:ln>
        </p:spPr>
        <p:txBody>
          <a:bodyPr/>
          <a:lstStyle/>
          <a:p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2D5435-3A8F-4E12-9A56-F97511E242D0}"/>
              </a:ext>
            </a:extLst>
          </p:cNvPr>
          <p:cNvSpPr/>
          <p:nvPr/>
        </p:nvSpPr>
        <p:spPr>
          <a:xfrm>
            <a:off x="12775168" y="7717134"/>
            <a:ext cx="1855232" cy="512466"/>
          </a:xfrm>
          <a:prstGeom prst="rect">
            <a:avLst/>
          </a:prstGeom>
          <a:solidFill>
            <a:srgbClr val="29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Instrument sans" pitchFamily="2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856B5D54-8CC9-4529-8A9E-31C60E009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90" y="3159204"/>
            <a:ext cx="1053681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750" b="1" dirty="0">
                <a:solidFill>
                  <a:schemeClr val="bg1"/>
                </a:solidFill>
                <a:latin typeface="Instrument Sans" pitchFamily="2" charset="0"/>
              </a:rPr>
              <a:t>Objectif à court terme :</a:t>
            </a:r>
            <a:r>
              <a:rPr lang="fr-FR" altLang="fr-FR" sz="1750" dirty="0">
                <a:solidFill>
                  <a:schemeClr val="bg1"/>
                </a:solidFill>
                <a:latin typeface="Instrument Sans" pitchFamily="2" charset="0"/>
              </a:rPr>
              <a:t> Obtention du BTS SIO option SISR (Session 2026).</a:t>
            </a:r>
            <a:endParaRPr kumimoji="0" lang="fr-FR" altLang="fr-FR" sz="175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Instrument Sans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75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strument Sans" pitchFamily="2" charset="0"/>
              </a:rPr>
              <a:t>Poursuite d'études :</a:t>
            </a:r>
            <a:r>
              <a:rPr kumimoji="0" lang="fr-FR" altLang="fr-FR" sz="17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strument Sans" pitchFamily="2" charset="0"/>
              </a:rPr>
              <a:t> Licence Administrateur Systèmes et Réseaux (Bac+3).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75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strument Sans" pitchFamily="2" charset="0"/>
              </a:rPr>
              <a:t>Rythme souhaité :</a:t>
            </a:r>
            <a:r>
              <a:rPr kumimoji="0" lang="fr-FR" altLang="fr-FR" sz="17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strument Sans" pitchFamily="2" charset="0"/>
              </a:rPr>
              <a:t> Contrat d'apprentissage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75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strument Sans" pitchFamily="2" charset="0"/>
              </a:rPr>
              <a:t>Écoles cibles :</a:t>
            </a:r>
            <a:r>
              <a:rPr kumimoji="0" lang="fr-FR" altLang="fr-FR" sz="17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strument Sans" pitchFamily="2" charset="0"/>
              </a:rPr>
              <a:t> CESI ou CCI (Strasbourg).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75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strument Sans" pitchFamily="2" charset="0"/>
              </a:rPr>
              <a:t>Projet professionnel :</a:t>
            </a:r>
            <a:r>
              <a:rPr kumimoji="0" lang="fr-FR" altLang="fr-FR" sz="17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nstrument Sans" pitchFamily="2" charset="0"/>
              </a:rPr>
              <a:t> Évoluer vers un poste d'Administrateur Systèmes et Réseaux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4760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en-US" sz="4800" b="1" dirty="0">
                <a:gradFill flip="none" rotWithShape="1">
                  <a:gsLst>
                    <a:gs pos="0">
                      <a:srgbClr val="96989C">
                        <a:alpha val="10196"/>
                        <a:lumMod val="0"/>
                        <a:lumOff val="100000"/>
                      </a:srgbClr>
                    </a:gs>
                    <a:gs pos="50000">
                      <a:schemeClr val="bg1">
                        <a:shade val="67500"/>
                        <a:satMod val="115000"/>
                        <a:lumMod val="70000"/>
                        <a:lumOff val="30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Instrument sans" pitchFamily="2" charset="0"/>
              </a:rPr>
              <a:t>Bilan et Perspectives</a:t>
            </a:r>
          </a:p>
        </p:txBody>
      </p:sp>
      <p:sp>
        <p:nvSpPr>
          <p:cNvPr id="3" name="Text 1"/>
          <p:cNvSpPr/>
          <p:nvPr/>
        </p:nvSpPr>
        <p:spPr>
          <a:xfrm>
            <a:off x="793789" y="302721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Remerciements au jury.</a:t>
            </a:r>
            <a:endParaRPr lang="en-US" sz="1750" dirty="0">
              <a:solidFill>
                <a:schemeClr val="bg1"/>
              </a:solidFill>
              <a:latin typeface="Instrument sans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D1F949-DDC8-44A1-8A53-CC1A9F18DA78}"/>
              </a:ext>
            </a:extLst>
          </p:cNvPr>
          <p:cNvSpPr/>
          <p:nvPr/>
        </p:nvSpPr>
        <p:spPr>
          <a:xfrm>
            <a:off x="12775168" y="7717134"/>
            <a:ext cx="1855232" cy="512466"/>
          </a:xfrm>
          <a:prstGeom prst="rect">
            <a:avLst/>
          </a:prstGeom>
          <a:solidFill>
            <a:srgbClr val="29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Instrument sans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768096" y="623173"/>
            <a:ext cx="5094089" cy="636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5550"/>
              </a:lnSpc>
            </a:pPr>
            <a:r>
              <a:rPr lang="fr-FR" sz="4800" b="1" dirty="0">
                <a:gradFill flip="none" rotWithShape="1">
                  <a:gsLst>
                    <a:gs pos="0">
                      <a:srgbClr val="96989C">
                        <a:alpha val="10196"/>
                        <a:lumMod val="0"/>
                        <a:lumOff val="100000"/>
                      </a:srgbClr>
                    </a:gs>
                    <a:gs pos="50000">
                      <a:schemeClr val="bg1">
                        <a:shade val="67500"/>
                        <a:satMod val="115000"/>
                        <a:lumMod val="70000"/>
                        <a:lumOff val="30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Instrument sans" pitchFamily="2" charset="0"/>
              </a:rPr>
              <a:t>Sommaire</a:t>
            </a:r>
          </a:p>
        </p:txBody>
      </p:sp>
      <p:sp>
        <p:nvSpPr>
          <p:cNvPr id="3" name="Shape 1"/>
          <p:cNvSpPr/>
          <p:nvPr/>
        </p:nvSpPr>
        <p:spPr>
          <a:xfrm>
            <a:off x="7303770" y="1625918"/>
            <a:ext cx="22860" cy="5980390"/>
          </a:xfrm>
          <a:prstGeom prst="roundRect">
            <a:avLst>
              <a:gd name="adj" fmla="val 374376"/>
            </a:avLst>
          </a:prstGeom>
          <a:solidFill>
            <a:srgbClr val="56565B"/>
          </a:solidFill>
          <a:ln/>
        </p:spPr>
      </p:sp>
      <p:sp>
        <p:nvSpPr>
          <p:cNvPr id="4" name="Shape 2"/>
          <p:cNvSpPr/>
          <p:nvPr/>
        </p:nvSpPr>
        <p:spPr>
          <a:xfrm>
            <a:off x="6930628" y="1843683"/>
            <a:ext cx="407432" cy="22860"/>
          </a:xfrm>
          <a:prstGeom prst="roundRect">
            <a:avLst>
              <a:gd name="adj" fmla="val 374376"/>
            </a:avLst>
          </a:prstGeom>
          <a:solidFill>
            <a:srgbClr val="56565B"/>
          </a:solidFill>
          <a:ln/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821" y="1778734"/>
            <a:ext cx="152757" cy="15275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897981" y="1695926"/>
            <a:ext cx="3602236" cy="318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Instrument sans" pitchFamily="2" charset="0"/>
                <a:ea typeface="Instrument Sans Semi Bold" pitchFamily="34" charset="-122"/>
                <a:cs typeface="Instrument Sans Semi Bold" pitchFamily="34" charset="-120"/>
              </a:rPr>
              <a:t>Mon évolution professionnelle</a:t>
            </a:r>
            <a:endParaRPr lang="en-US" sz="2000" dirty="0">
              <a:solidFill>
                <a:schemeClr val="bg1"/>
              </a:solidFill>
              <a:latin typeface="Instrument sans" pitchFamily="2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7292340" y="3024664"/>
            <a:ext cx="407432" cy="22860"/>
          </a:xfrm>
          <a:prstGeom prst="roundRect">
            <a:avLst>
              <a:gd name="adj" fmla="val 374376"/>
            </a:avLst>
          </a:prstGeom>
          <a:solidFill>
            <a:srgbClr val="56565B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821" y="2959715"/>
            <a:ext cx="152757" cy="15275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8130183" y="2876907"/>
            <a:ext cx="3057049" cy="318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Instrument sans" pitchFamily="2" charset="0"/>
                <a:ea typeface="Instrument Sans Semi Bold" pitchFamily="34" charset="-122"/>
                <a:cs typeface="Instrument Sans Semi Bold" pitchFamily="34" charset="-120"/>
              </a:rPr>
              <a:t>Contextes professionnels</a:t>
            </a:r>
            <a:endParaRPr lang="en-US" sz="2000" dirty="0">
              <a:solidFill>
                <a:schemeClr val="bg1"/>
              </a:solidFill>
              <a:latin typeface="Instrument sans" pitchFamily="2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6930628" y="4057650"/>
            <a:ext cx="407432" cy="22860"/>
          </a:xfrm>
          <a:prstGeom prst="roundRect">
            <a:avLst>
              <a:gd name="adj" fmla="val 374376"/>
            </a:avLst>
          </a:prstGeom>
          <a:solidFill>
            <a:srgbClr val="56565B"/>
          </a:solidFill>
          <a:ln/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821" y="3992701"/>
            <a:ext cx="152757" cy="15275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222546" y="3909893"/>
            <a:ext cx="3277672" cy="318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Instrument sans" pitchFamily="2" charset="0"/>
                <a:ea typeface="Instrument Sans Semi Bold" pitchFamily="34" charset="-122"/>
                <a:cs typeface="Instrument Sans Semi Bold" pitchFamily="34" charset="-120"/>
              </a:rPr>
              <a:t>Compétences développées</a:t>
            </a:r>
            <a:endParaRPr lang="en-US" sz="2000" dirty="0">
              <a:solidFill>
                <a:schemeClr val="bg1"/>
              </a:solidFill>
              <a:latin typeface="Instrument sans" pitchFamily="2" charset="0"/>
            </a:endParaRPr>
          </a:p>
        </p:txBody>
      </p:sp>
      <p:sp>
        <p:nvSpPr>
          <p:cNvPr id="13" name="Shape 8"/>
          <p:cNvSpPr/>
          <p:nvPr/>
        </p:nvSpPr>
        <p:spPr>
          <a:xfrm>
            <a:off x="7292340" y="5090755"/>
            <a:ext cx="407432" cy="22860"/>
          </a:xfrm>
          <a:prstGeom prst="roundRect">
            <a:avLst>
              <a:gd name="adj" fmla="val 374376"/>
            </a:avLst>
          </a:prstGeom>
          <a:solidFill>
            <a:srgbClr val="56565B"/>
          </a:solidFill>
          <a:ln/>
        </p:spPr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821" y="5025807"/>
            <a:ext cx="152757" cy="152757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8130183" y="5371028"/>
            <a:ext cx="5707856" cy="309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endParaRPr lang="en-US" sz="1600" dirty="0">
              <a:solidFill>
                <a:schemeClr val="bg1"/>
              </a:solidFill>
              <a:latin typeface="Instrument sans" pitchFamily="2" charset="0"/>
            </a:endParaRPr>
          </a:p>
        </p:txBody>
      </p:sp>
      <p:sp>
        <p:nvSpPr>
          <p:cNvPr id="17" name="Shape 11"/>
          <p:cNvSpPr/>
          <p:nvPr/>
        </p:nvSpPr>
        <p:spPr>
          <a:xfrm>
            <a:off x="6930628" y="6123861"/>
            <a:ext cx="407432" cy="22860"/>
          </a:xfrm>
          <a:prstGeom prst="roundRect">
            <a:avLst>
              <a:gd name="adj" fmla="val 374376"/>
            </a:avLst>
          </a:prstGeom>
          <a:solidFill>
            <a:srgbClr val="56565B"/>
          </a:solidFill>
          <a:ln/>
        </p:spPr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821" y="6058912"/>
            <a:ext cx="152757" cy="152757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8130182" y="4943058"/>
            <a:ext cx="2663666" cy="318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Instrument sans" pitchFamily="2" charset="0"/>
                <a:ea typeface="Instrument Sans Semi Bold" pitchFamily="34" charset="-122"/>
                <a:cs typeface="Instrument Sans Semi Bold" pitchFamily="34" charset="-120"/>
              </a:rPr>
              <a:t>Bilan et ambition futur</a:t>
            </a:r>
            <a:endParaRPr lang="en-US" sz="2000" dirty="0">
              <a:solidFill>
                <a:schemeClr val="bg1"/>
              </a:solidFill>
              <a:latin typeface="Instrument sans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6C904A-2871-426C-A702-0D2A29CAC2C5}"/>
              </a:ext>
            </a:extLst>
          </p:cNvPr>
          <p:cNvSpPr/>
          <p:nvPr/>
        </p:nvSpPr>
        <p:spPr>
          <a:xfrm>
            <a:off x="12775168" y="7717134"/>
            <a:ext cx="1855232" cy="512466"/>
          </a:xfrm>
          <a:prstGeom prst="rect">
            <a:avLst/>
          </a:prstGeom>
          <a:solidFill>
            <a:srgbClr val="29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Instrument sans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47600"/>
            <a:ext cx="802326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en-US" sz="4800" b="1" dirty="0">
                <a:gradFill flip="none" rotWithShape="1">
                  <a:gsLst>
                    <a:gs pos="0">
                      <a:srgbClr val="96989C">
                        <a:alpha val="10196"/>
                        <a:lumMod val="0"/>
                        <a:lumOff val="100000"/>
                      </a:srgbClr>
                    </a:gs>
                    <a:gs pos="50000">
                      <a:schemeClr val="bg1">
                        <a:shade val="67500"/>
                        <a:satMod val="115000"/>
                        <a:lumMod val="70000"/>
                        <a:lumOff val="30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Instrument sans" pitchFamily="2" charset="0"/>
              </a:rPr>
              <a:t>Mon </a:t>
            </a:r>
            <a:r>
              <a:rPr lang="fr-FR" sz="4800" b="1" dirty="0">
                <a:gradFill flip="none" rotWithShape="1">
                  <a:gsLst>
                    <a:gs pos="0">
                      <a:srgbClr val="96989C">
                        <a:alpha val="10196"/>
                        <a:lumMod val="0"/>
                        <a:lumOff val="100000"/>
                      </a:srgbClr>
                    </a:gs>
                    <a:gs pos="50000">
                      <a:schemeClr val="bg1">
                        <a:shade val="67500"/>
                        <a:satMod val="115000"/>
                        <a:lumMod val="70000"/>
                        <a:lumOff val="30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Instrument sans" pitchFamily="2" charset="0"/>
              </a:rPr>
              <a:t>évolution</a:t>
            </a:r>
            <a:r>
              <a:rPr lang="en-US" sz="4800" b="1" dirty="0">
                <a:gradFill flip="none" rotWithShape="1">
                  <a:gsLst>
                    <a:gs pos="0">
                      <a:srgbClr val="96989C">
                        <a:alpha val="10196"/>
                        <a:lumMod val="0"/>
                        <a:lumOff val="100000"/>
                      </a:srgbClr>
                    </a:gs>
                    <a:gs pos="50000">
                      <a:schemeClr val="bg1">
                        <a:shade val="67500"/>
                        <a:satMod val="115000"/>
                        <a:lumMod val="70000"/>
                        <a:lumOff val="30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Instrument sans" pitchFamily="2" charset="0"/>
              </a:rPr>
              <a:t> </a:t>
            </a:r>
            <a:r>
              <a:rPr lang="fr-FR" sz="4800" b="1" dirty="0">
                <a:gradFill flip="none" rotWithShape="1">
                  <a:gsLst>
                    <a:gs pos="0">
                      <a:srgbClr val="96989C">
                        <a:alpha val="10196"/>
                        <a:lumMod val="0"/>
                        <a:lumOff val="100000"/>
                      </a:srgbClr>
                    </a:gs>
                    <a:gs pos="50000">
                      <a:schemeClr val="bg1">
                        <a:shade val="67500"/>
                        <a:satMod val="115000"/>
                        <a:lumMod val="70000"/>
                        <a:lumOff val="30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Instrument sans" pitchFamily="2" charset="0"/>
              </a:rPr>
              <a:t>professionnelle</a:t>
            </a:r>
          </a:p>
        </p:txBody>
      </p:sp>
      <p:sp>
        <p:nvSpPr>
          <p:cNvPr id="3" name="Text 1"/>
          <p:cNvSpPr/>
          <p:nvPr/>
        </p:nvSpPr>
        <p:spPr>
          <a:xfrm>
            <a:off x="793790" y="2911316"/>
            <a:ext cx="1305782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400" b="1" u="sng" dirty="0">
                <a:solidFill>
                  <a:schemeClr val="bg1"/>
                </a:solidFill>
                <a:latin typeface="Instrument sans" pitchFamily="2" charset="0"/>
                <a:ea typeface="Instrument Sans Semi Bold" pitchFamily="34" charset="-122"/>
                <a:cs typeface="Instrument Sans Semi Bold" pitchFamily="34" charset="-120"/>
              </a:rPr>
              <a:t>Stage EMHA                                               Stage IGBMC                                              </a:t>
            </a:r>
            <a:r>
              <a:rPr lang="fr-FR" sz="2400" b="1" u="sng" dirty="0">
                <a:solidFill>
                  <a:schemeClr val="bg1"/>
                </a:solidFill>
                <a:latin typeface="Instrument sans" pitchFamily="2" charset="0"/>
                <a:ea typeface="Instrument Sans Semi Bold" pitchFamily="34" charset="-122"/>
                <a:cs typeface="Instrument Sans Semi Bold" pitchFamily="34" charset="-120"/>
              </a:rPr>
              <a:t>Parcours</a:t>
            </a:r>
            <a:r>
              <a:rPr lang="en-US" sz="2400" b="1" u="sng" dirty="0">
                <a:solidFill>
                  <a:schemeClr val="bg1"/>
                </a:solidFill>
                <a:latin typeface="Instrument sans" pitchFamily="2" charset="0"/>
                <a:ea typeface="Instrument Sans Semi Bold" pitchFamily="34" charset="-122"/>
                <a:cs typeface="Instrument Sans Semi Bold" pitchFamily="34" charset="-120"/>
              </a:rPr>
              <a:t> future                 </a:t>
            </a:r>
            <a:endParaRPr lang="en-US" sz="2400" b="1" u="sng" dirty="0">
              <a:solidFill>
                <a:schemeClr val="bg1"/>
              </a:solidFill>
              <a:latin typeface="Instrument sans" pitchFamily="2" charset="0"/>
            </a:endParaRPr>
          </a:p>
          <a:p>
            <a:pPr marL="0" indent="0" algn="l">
              <a:lnSpc>
                <a:spcPts val="2750"/>
              </a:lnSpc>
              <a:buNone/>
            </a:pPr>
            <a:endParaRPr lang="en-US" sz="2200" dirty="0">
              <a:solidFill>
                <a:schemeClr val="bg1"/>
              </a:solidFill>
              <a:latin typeface="Instrument sans" pitchFamily="2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93790" y="3569017"/>
            <a:ext cx="397954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Résolution de tickets, préparation de postes de travail, gestion Active Directory. Découverte du travail en mode projet.</a:t>
            </a:r>
            <a:endParaRPr lang="en-US" sz="1750" dirty="0">
              <a:solidFill>
                <a:schemeClr val="bg1"/>
              </a:solidFill>
              <a:latin typeface="Instrument sans" pitchFamily="2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334357" y="3356372"/>
            <a:ext cx="3402330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endParaRPr lang="en-US" sz="2650" dirty="0">
              <a:solidFill>
                <a:schemeClr val="bg1"/>
              </a:solidFill>
              <a:latin typeface="Instrument sans" pitchFamily="2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326142" y="3567261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Gestion de déploiements lourds d'OS. Configuration avancée de firmwares et automatisation de </a:t>
            </a:r>
            <a:r>
              <a:rPr lang="fr-FR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tâche</a:t>
            </a:r>
            <a:r>
              <a:rPr lang="en-US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.</a:t>
            </a:r>
            <a:endParaRPr lang="en-US" sz="1750" dirty="0">
              <a:solidFill>
                <a:schemeClr val="bg1"/>
              </a:solidFill>
              <a:latin typeface="Instrument sans" pitchFamily="2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9872067" y="3569017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Alternance pour la 3ème </a:t>
            </a:r>
            <a:r>
              <a:rPr lang="fr-FR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année</a:t>
            </a:r>
            <a:r>
              <a:rPr lang="en-US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.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L'école sera le CESI ou CCI</a:t>
            </a:r>
            <a:endParaRPr lang="en-US" sz="1750" dirty="0">
              <a:solidFill>
                <a:schemeClr val="bg1"/>
              </a:solidFill>
              <a:latin typeface="Instrument sans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1C7776-5ED4-4344-8772-C0E8CC293299}"/>
              </a:ext>
            </a:extLst>
          </p:cNvPr>
          <p:cNvSpPr/>
          <p:nvPr/>
        </p:nvSpPr>
        <p:spPr>
          <a:xfrm>
            <a:off x="12775168" y="7717134"/>
            <a:ext cx="1855232" cy="512466"/>
          </a:xfrm>
          <a:prstGeom prst="rect">
            <a:avLst/>
          </a:prstGeom>
          <a:solidFill>
            <a:srgbClr val="29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Instrument sans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47600"/>
            <a:ext cx="680882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>
              <a:lnSpc>
                <a:spcPts val="5550"/>
              </a:lnSpc>
              <a:buNone/>
            </a:pPr>
            <a:r>
              <a:rPr lang="fr-FR" sz="4800" b="1" dirty="0">
                <a:gradFill flip="none" rotWithShape="1">
                  <a:gsLst>
                    <a:gs pos="0">
                      <a:srgbClr val="96989C">
                        <a:alpha val="10196"/>
                        <a:lumMod val="0"/>
                        <a:lumOff val="100000"/>
                      </a:srgbClr>
                    </a:gs>
                    <a:gs pos="50000">
                      <a:schemeClr val="bg1">
                        <a:shade val="67500"/>
                        <a:satMod val="115000"/>
                        <a:lumMod val="70000"/>
                        <a:lumOff val="30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Instrument sans" pitchFamily="2" charset="0"/>
              </a:rPr>
              <a:t>Contextes professionnels</a:t>
            </a:r>
          </a:p>
        </p:txBody>
      </p:sp>
      <p:sp>
        <p:nvSpPr>
          <p:cNvPr id="3" name="Text 1"/>
          <p:cNvSpPr/>
          <p:nvPr/>
        </p:nvSpPr>
        <p:spPr>
          <a:xfrm>
            <a:off x="793790" y="2958227"/>
            <a:ext cx="3402330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fr-FR" sz="2650" b="1">
                <a:solidFill>
                  <a:schemeClr val="bg1"/>
                </a:solidFill>
                <a:latin typeface="Instrument sans" pitchFamily="2" charset="0"/>
                <a:ea typeface="Instrument Sans Semi Bold" pitchFamily="34" charset="-122"/>
                <a:cs typeface="Instrument Sans Semi Bold" pitchFamily="34" charset="-120"/>
              </a:rPr>
              <a:t>EMHA</a:t>
            </a:r>
            <a:endParaRPr lang="fr-FR" sz="2650" b="1">
              <a:solidFill>
                <a:schemeClr val="bg1"/>
              </a:solidFill>
              <a:latin typeface="Instrument sans" pitchFamily="2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3610332"/>
            <a:ext cx="6244709" cy="2494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fr-FR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Pôle Habitat Social</a:t>
            </a:r>
            <a:endParaRPr lang="fr-FR" sz="1750" dirty="0">
              <a:solidFill>
                <a:schemeClr val="bg1"/>
              </a:solidFill>
              <a:latin typeface="Instrument sans" pitchFamily="2" charset="0"/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fr-FR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Entité regroupant </a:t>
            </a:r>
            <a:r>
              <a:rPr lang="fr-FR" sz="1750" dirty="0" err="1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Ophéa</a:t>
            </a:r>
            <a:r>
              <a:rPr lang="fr-FR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, Habitation Moderne et Foyer Moderne</a:t>
            </a:r>
            <a:endParaRPr lang="fr-FR" sz="1750" dirty="0">
              <a:solidFill>
                <a:schemeClr val="bg1"/>
              </a:solidFill>
              <a:latin typeface="Instrument sans" pitchFamily="2" charset="0"/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fr-FR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500 employés au siège et 17 lieux d'accueil physiques</a:t>
            </a:r>
            <a:endParaRPr lang="fr-FR" sz="1750" dirty="0">
              <a:solidFill>
                <a:schemeClr val="bg1"/>
              </a:solidFill>
              <a:latin typeface="Instrument sans" pitchFamily="2" charset="0"/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fr-FR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4 employés au service informatique</a:t>
            </a:r>
            <a:endParaRPr lang="fr-FR" sz="1750" dirty="0">
              <a:solidFill>
                <a:schemeClr val="bg1"/>
              </a:solidFill>
              <a:latin typeface="Instrument sans" pitchFamily="2" charset="0"/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fr-FR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600/700 postes Windows et 100/150 tablettes</a:t>
            </a:r>
            <a:endParaRPr lang="fr-FR" sz="1750" dirty="0">
              <a:solidFill>
                <a:schemeClr val="bg1"/>
              </a:solidFill>
              <a:latin typeface="Instrument sans" pitchFamily="2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599521" y="2958227"/>
            <a:ext cx="3402330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fr-FR" sz="2650" b="1">
                <a:solidFill>
                  <a:schemeClr val="bg1"/>
                </a:solidFill>
                <a:latin typeface="Instrument sans" pitchFamily="2" charset="0"/>
                <a:ea typeface="Instrument Sans Semi Bold" pitchFamily="34" charset="-122"/>
                <a:cs typeface="Instrument Sans Semi Bold" pitchFamily="34" charset="-120"/>
              </a:rPr>
              <a:t>IGBMC</a:t>
            </a:r>
            <a:endParaRPr lang="fr-FR" sz="2650" b="1">
              <a:solidFill>
                <a:schemeClr val="bg1"/>
              </a:solidFill>
              <a:latin typeface="Instrument sans" pitchFamily="2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99521" y="3610332"/>
            <a:ext cx="6244709" cy="28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fr-FR" sz="175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Institut de recherche scientifique</a:t>
            </a:r>
            <a:endParaRPr lang="fr-FR" sz="1750">
              <a:solidFill>
                <a:schemeClr val="bg1"/>
              </a:solidFill>
              <a:latin typeface="Instrument sans" pitchFamily="2" charset="0"/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fr-FR" sz="175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Travaillant pour le CNRS, l'Inserm et l'Université de Strasbourg</a:t>
            </a:r>
            <a:endParaRPr lang="fr-FR" sz="1750">
              <a:solidFill>
                <a:schemeClr val="bg1"/>
              </a:solidFill>
              <a:latin typeface="Instrument sans" pitchFamily="2" charset="0"/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fr-FR" sz="175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570 personnels de recherche</a:t>
            </a:r>
            <a:endParaRPr lang="fr-FR" sz="1750">
              <a:solidFill>
                <a:schemeClr val="bg1"/>
              </a:solidFill>
              <a:latin typeface="Instrument sans" pitchFamily="2" charset="0"/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fr-FR" sz="175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16 personnes au service informatique : 4 dev, 5 Infra, et 6 Gestion de parc + 1 responsable du SI</a:t>
            </a:r>
            <a:endParaRPr lang="fr-FR" sz="1750">
              <a:solidFill>
                <a:schemeClr val="bg1"/>
              </a:solidFill>
              <a:latin typeface="Instrument sans" pitchFamily="2" charset="0"/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fr-FR" sz="175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+ 1000 postes Windows, MacOS et Linux</a:t>
            </a:r>
            <a:endParaRPr lang="fr-FR" sz="1750">
              <a:solidFill>
                <a:schemeClr val="bg1"/>
              </a:solidFill>
              <a:latin typeface="Instrument sans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D97931-6471-4F30-A6CF-84D02309DF86}"/>
              </a:ext>
            </a:extLst>
          </p:cNvPr>
          <p:cNvSpPr/>
          <p:nvPr/>
        </p:nvSpPr>
        <p:spPr>
          <a:xfrm>
            <a:off x="12775168" y="7717134"/>
            <a:ext cx="1855232" cy="512466"/>
          </a:xfrm>
          <a:prstGeom prst="rect">
            <a:avLst/>
          </a:prstGeom>
          <a:solidFill>
            <a:srgbClr val="29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  <a:latin typeface="Instrument sans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46862"/>
            <a:ext cx="1270646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en-US" sz="4800" b="1" dirty="0">
                <a:gradFill flip="none" rotWithShape="1">
                  <a:gsLst>
                    <a:gs pos="0">
                      <a:srgbClr val="96989C">
                        <a:alpha val="10196"/>
                        <a:lumMod val="0"/>
                        <a:lumOff val="100000"/>
                      </a:srgbClr>
                    </a:gs>
                    <a:gs pos="50000">
                      <a:schemeClr val="bg1">
                        <a:shade val="67500"/>
                        <a:satMod val="115000"/>
                        <a:lumMod val="70000"/>
                        <a:lumOff val="30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Instrument sans" pitchFamily="2" charset="0"/>
              </a:rPr>
              <a:t>Compétence – </a:t>
            </a:r>
            <a:r>
              <a:rPr lang="fr-FR" sz="4800" b="1" dirty="0">
                <a:gradFill flip="none" rotWithShape="1">
                  <a:gsLst>
                    <a:gs pos="0">
                      <a:srgbClr val="96989C">
                        <a:alpha val="10196"/>
                        <a:lumMod val="0"/>
                        <a:lumOff val="100000"/>
                      </a:srgbClr>
                    </a:gs>
                    <a:gs pos="50000">
                      <a:schemeClr val="bg1">
                        <a:shade val="67500"/>
                        <a:satMod val="115000"/>
                        <a:lumMod val="70000"/>
                        <a:lumOff val="30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Instrument sans" pitchFamily="2" charset="0"/>
              </a:rPr>
              <a:t>Gérer</a:t>
            </a:r>
            <a:r>
              <a:rPr lang="en-US" sz="4800" b="1" dirty="0">
                <a:gradFill flip="none" rotWithShape="1">
                  <a:gsLst>
                    <a:gs pos="0">
                      <a:srgbClr val="96989C">
                        <a:alpha val="10196"/>
                        <a:lumMod val="0"/>
                        <a:lumOff val="100000"/>
                      </a:srgbClr>
                    </a:gs>
                    <a:gs pos="50000">
                      <a:schemeClr val="bg1">
                        <a:shade val="67500"/>
                        <a:satMod val="115000"/>
                        <a:lumMod val="70000"/>
                        <a:lumOff val="30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Instrument sans" pitchFamily="2" charset="0"/>
              </a:rPr>
              <a:t> </a:t>
            </a:r>
            <a:r>
              <a:rPr lang="en-US" sz="4800" b="1">
                <a:gradFill flip="none" rotWithShape="1">
                  <a:gsLst>
                    <a:gs pos="0">
                      <a:srgbClr val="96989C">
                        <a:alpha val="10196"/>
                        <a:lumMod val="0"/>
                        <a:lumOff val="100000"/>
                      </a:srgbClr>
                    </a:gs>
                    <a:gs pos="50000">
                      <a:schemeClr val="bg1">
                        <a:shade val="67500"/>
                        <a:satMod val="115000"/>
                        <a:lumMod val="70000"/>
                        <a:lumOff val="30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Instrument sans" pitchFamily="2" charset="0"/>
              </a:rPr>
              <a:t>le </a:t>
            </a:r>
            <a:r>
              <a:rPr lang="fr-FR" sz="4800" b="1">
                <a:gradFill flip="none" rotWithShape="1">
                  <a:gsLst>
                    <a:gs pos="0">
                      <a:srgbClr val="96989C">
                        <a:alpha val="10196"/>
                        <a:lumMod val="0"/>
                        <a:lumOff val="100000"/>
                      </a:srgbClr>
                    </a:gs>
                    <a:gs pos="50000">
                      <a:schemeClr val="bg1">
                        <a:shade val="67500"/>
                        <a:satMod val="115000"/>
                        <a:lumMod val="70000"/>
                        <a:lumOff val="30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Instrument sans" pitchFamily="2" charset="0"/>
              </a:rPr>
              <a:t>patrimoine</a:t>
            </a:r>
            <a:r>
              <a:rPr lang="en-US" sz="4800" b="1" dirty="0">
                <a:gradFill flip="none" rotWithShape="1">
                  <a:gsLst>
                    <a:gs pos="0">
                      <a:srgbClr val="96989C">
                        <a:alpha val="10196"/>
                        <a:lumMod val="0"/>
                        <a:lumOff val="100000"/>
                      </a:srgbClr>
                    </a:gs>
                    <a:gs pos="50000">
                      <a:schemeClr val="bg1">
                        <a:shade val="67500"/>
                        <a:satMod val="115000"/>
                        <a:lumMod val="70000"/>
                        <a:lumOff val="30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Instrument sans" pitchFamily="2" charset="0"/>
              </a:rPr>
              <a:t> </a:t>
            </a:r>
          </a:p>
          <a:p>
            <a:pPr>
              <a:lnSpc>
                <a:spcPts val="5550"/>
              </a:lnSpc>
            </a:pPr>
            <a:r>
              <a:rPr lang="en-US" sz="4800" b="1" dirty="0" err="1">
                <a:gradFill flip="none" rotWithShape="1">
                  <a:gsLst>
                    <a:gs pos="0">
                      <a:srgbClr val="96989C">
                        <a:alpha val="10196"/>
                        <a:lumMod val="0"/>
                        <a:lumOff val="100000"/>
                      </a:srgbClr>
                    </a:gs>
                    <a:gs pos="50000">
                      <a:schemeClr val="bg1">
                        <a:shade val="67500"/>
                        <a:satMod val="115000"/>
                        <a:lumMod val="70000"/>
                        <a:lumOff val="30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Instrument sans" pitchFamily="2" charset="0"/>
              </a:rPr>
              <a:t>informatique</a:t>
            </a:r>
            <a:endParaRPr lang="en-US" sz="4800" b="1" dirty="0">
              <a:gradFill flip="none" rotWithShape="1">
                <a:gsLst>
                  <a:gs pos="0">
                    <a:srgbClr val="96989C">
                      <a:alpha val="10196"/>
                      <a:lumMod val="0"/>
                      <a:lumOff val="100000"/>
                    </a:srgbClr>
                  </a:gs>
                  <a:gs pos="50000">
                    <a:schemeClr val="bg1">
                      <a:shade val="67500"/>
                      <a:satMod val="115000"/>
                      <a:lumMod val="70000"/>
                      <a:lumOff val="30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atin typeface="Instrument sans" pitchFamily="2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4087892"/>
            <a:ext cx="4196358" cy="1730812"/>
          </a:xfrm>
          <a:prstGeom prst="roundRect">
            <a:avLst>
              <a:gd name="adj" fmla="val 5504"/>
            </a:avLst>
          </a:prstGeom>
          <a:solidFill>
            <a:srgbClr val="2A2A2D">
              <a:alpha val="95000"/>
            </a:srgbClr>
          </a:solidFill>
          <a:ln w="30480">
            <a:solidFill>
              <a:srgbClr val="56565B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51084" y="434518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chemeClr val="bg1"/>
                </a:solidFill>
                <a:latin typeface="Instrument sans" pitchFamily="2" charset="0"/>
                <a:ea typeface="Instrument Sans Semi Bold" pitchFamily="34" charset="-122"/>
                <a:cs typeface="Instrument Sans Semi Bold" pitchFamily="34" charset="-120"/>
              </a:rPr>
              <a:t>Inventaire</a:t>
            </a:r>
            <a:endParaRPr lang="en-US" sz="2200" dirty="0">
              <a:solidFill>
                <a:schemeClr val="bg1"/>
              </a:solidFill>
              <a:latin typeface="Instrument sans" pitchFamily="2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51084" y="4835604"/>
            <a:ext cx="36817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Gestion avec </a:t>
            </a:r>
            <a:r>
              <a:rPr lang="en-US" sz="1750" b="1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KACE SMA</a:t>
            </a:r>
            <a:r>
              <a:rPr lang="en-US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 (</a:t>
            </a:r>
            <a:r>
              <a:rPr lang="en-US" sz="1750" b="1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K1000</a:t>
            </a:r>
            <a:r>
              <a:rPr lang="en-US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)</a:t>
            </a:r>
            <a:endParaRPr lang="en-US" sz="1750" dirty="0">
              <a:solidFill>
                <a:schemeClr val="bg1"/>
              </a:solidFill>
              <a:latin typeface="Instrument sans" pitchFamily="2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16962" y="4087892"/>
            <a:ext cx="4196358" cy="1730812"/>
          </a:xfrm>
          <a:prstGeom prst="roundRect">
            <a:avLst>
              <a:gd name="adj" fmla="val 5504"/>
            </a:avLst>
          </a:prstGeom>
          <a:solidFill>
            <a:srgbClr val="2A2A2D">
              <a:alpha val="95000"/>
            </a:srgbClr>
          </a:solidFill>
          <a:ln w="30480">
            <a:solidFill>
              <a:srgbClr val="56565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74256" y="434518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chemeClr val="bg1"/>
                </a:solidFill>
                <a:latin typeface="Instrument sans" pitchFamily="2" charset="0"/>
                <a:ea typeface="Instrument Sans Semi Bold" pitchFamily="34" charset="-122"/>
                <a:cs typeface="Instrument Sans Semi Bold" pitchFamily="34" charset="-120"/>
              </a:rPr>
              <a:t>Active Directory</a:t>
            </a:r>
            <a:endParaRPr lang="en-US" sz="2200" dirty="0">
              <a:solidFill>
                <a:schemeClr val="bg1"/>
              </a:solidFill>
              <a:latin typeface="Instrument sans" pitchFamily="2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74256" y="4835604"/>
            <a:ext cx="36817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Application de règles de nommage strictes</a:t>
            </a:r>
            <a:endParaRPr lang="en-US" sz="1750" dirty="0">
              <a:solidFill>
                <a:schemeClr val="bg1"/>
              </a:solidFill>
              <a:latin typeface="Instrument sans" pitchFamily="2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40133" y="4087892"/>
            <a:ext cx="4196358" cy="1730812"/>
          </a:xfrm>
          <a:prstGeom prst="roundRect">
            <a:avLst>
              <a:gd name="adj" fmla="val 5504"/>
            </a:avLst>
          </a:prstGeom>
          <a:solidFill>
            <a:srgbClr val="2A2A2D">
              <a:alpha val="95000"/>
            </a:srgbClr>
          </a:solidFill>
          <a:ln w="30480">
            <a:solidFill>
              <a:srgbClr val="56565B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897427" y="434518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chemeClr val="bg1"/>
                </a:solidFill>
                <a:latin typeface="Instrument sans" pitchFamily="2" charset="0"/>
                <a:ea typeface="Instrument Sans Semi Bold" pitchFamily="34" charset="-122"/>
                <a:cs typeface="Instrument Sans Semi Bold" pitchFamily="34" charset="-120"/>
              </a:rPr>
              <a:t>Flotte mobile</a:t>
            </a:r>
            <a:endParaRPr lang="en-US" sz="2200" dirty="0">
              <a:solidFill>
                <a:schemeClr val="bg1"/>
              </a:solidFill>
              <a:latin typeface="Instrument sans" pitchFamily="2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97427" y="4835604"/>
            <a:ext cx="36817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Gestion via profils </a:t>
            </a:r>
            <a:r>
              <a:rPr lang="en-US" sz="1750" b="1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MDM</a:t>
            </a:r>
            <a:r>
              <a:rPr lang="en-US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 Microsoft </a:t>
            </a:r>
            <a:r>
              <a:rPr lang="en-US" sz="1750" b="1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Intune</a:t>
            </a:r>
            <a:r>
              <a:rPr lang="en-US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 et Samsung </a:t>
            </a:r>
            <a:r>
              <a:rPr lang="en-US" sz="1750" b="1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Knox</a:t>
            </a:r>
            <a:endParaRPr lang="en-US" sz="1750" dirty="0">
              <a:solidFill>
                <a:schemeClr val="bg1"/>
              </a:solidFill>
              <a:latin typeface="Instrument sans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D8D273-B9E2-4675-937F-9ED7790B9EDF}"/>
              </a:ext>
            </a:extLst>
          </p:cNvPr>
          <p:cNvSpPr/>
          <p:nvPr/>
        </p:nvSpPr>
        <p:spPr>
          <a:xfrm>
            <a:off x="12775168" y="7717134"/>
            <a:ext cx="1855232" cy="512466"/>
          </a:xfrm>
          <a:prstGeom prst="rect">
            <a:avLst/>
          </a:prstGeom>
          <a:solidFill>
            <a:srgbClr val="29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  <a:latin typeface="Instrument sans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5600" y="194760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>
              <a:lnSpc>
                <a:spcPts val="5550"/>
              </a:lnSpc>
              <a:buNone/>
            </a:pPr>
            <a:r>
              <a:rPr lang="fr-FR" sz="4800" b="1">
                <a:gradFill flip="none" rotWithShape="1">
                  <a:gsLst>
                    <a:gs pos="0">
                      <a:srgbClr val="96989C">
                        <a:alpha val="10196"/>
                        <a:lumMod val="0"/>
                        <a:lumOff val="100000"/>
                      </a:srgbClr>
                    </a:gs>
                    <a:gs pos="50000">
                      <a:schemeClr val="bg1">
                        <a:shade val="67500"/>
                        <a:satMod val="115000"/>
                        <a:lumMod val="70000"/>
                        <a:lumOff val="30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Instrument sans" pitchFamily="2" charset="0"/>
              </a:rPr>
              <a:t>Compétence - Répondre aux incidents </a:t>
            </a:r>
          </a:p>
          <a:p>
            <a:pPr indent="0">
              <a:lnSpc>
                <a:spcPts val="5550"/>
              </a:lnSpc>
              <a:buNone/>
            </a:pPr>
            <a:r>
              <a:rPr lang="fr-FR" sz="4800" b="1">
                <a:gradFill flip="none" rotWithShape="1">
                  <a:gsLst>
                    <a:gs pos="0">
                      <a:srgbClr val="96989C">
                        <a:alpha val="10196"/>
                        <a:lumMod val="0"/>
                        <a:lumOff val="100000"/>
                      </a:srgbClr>
                    </a:gs>
                    <a:gs pos="50000">
                      <a:schemeClr val="bg1">
                        <a:shade val="67500"/>
                        <a:satMod val="115000"/>
                        <a:lumMod val="70000"/>
                        <a:lumOff val="30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Instrument sans" pitchFamily="2" charset="0"/>
              </a:rPr>
              <a:t>et demandes</a:t>
            </a:r>
          </a:p>
        </p:txBody>
      </p:sp>
      <p:sp>
        <p:nvSpPr>
          <p:cNvPr id="3" name="Text 1"/>
          <p:cNvSpPr/>
          <p:nvPr/>
        </p:nvSpPr>
        <p:spPr>
          <a:xfrm>
            <a:off x="793790" y="375189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fr-FR" sz="175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Support N1/N2.</a:t>
            </a:r>
            <a:endParaRPr lang="fr-FR" sz="1750">
              <a:solidFill>
                <a:schemeClr val="bg1"/>
              </a:solidFill>
              <a:latin typeface="Instrument sans" pitchFamily="2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93790" y="4369951"/>
            <a:ext cx="13042821" cy="1978819"/>
          </a:xfrm>
          <a:prstGeom prst="roundRect">
            <a:avLst>
              <a:gd name="adj" fmla="val 4814"/>
            </a:avLst>
          </a:prstGeom>
          <a:solidFill>
            <a:srgbClr val="4D4D4D"/>
          </a:solidFill>
          <a:ln/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04" y="4683443"/>
            <a:ext cx="425291" cy="34016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672709" y="4653439"/>
            <a:ext cx="3747968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fr-FR" sz="2650">
                <a:solidFill>
                  <a:schemeClr val="bg1"/>
                </a:solidFill>
                <a:latin typeface="Instrument sans" pitchFamily="2" charset="0"/>
                <a:ea typeface="Instrument Sans Semi Bold" pitchFamily="34" charset="-122"/>
                <a:cs typeface="Instrument Sans Semi Bold" pitchFamily="34" charset="-120"/>
              </a:rPr>
              <a:t>Support et intervention</a:t>
            </a:r>
            <a:endParaRPr lang="fr-FR" sz="2650">
              <a:solidFill>
                <a:schemeClr val="bg1"/>
              </a:solidFill>
              <a:latin typeface="Instrument sans" pitchFamily="2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672709" y="5305544"/>
            <a:ext cx="1193708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fr-FR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Logiciel de ticket, processus de réponse aux incidents/demandes à appliquer, « Never Trust User », escale au pole/service concerné.</a:t>
            </a:r>
            <a:endParaRPr lang="fr-FR" sz="1750" dirty="0">
              <a:solidFill>
                <a:schemeClr val="bg1"/>
              </a:solidFill>
              <a:latin typeface="Instrument sans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21BD47-A818-4DA7-B6F2-488EF3ED671F}"/>
              </a:ext>
            </a:extLst>
          </p:cNvPr>
          <p:cNvSpPr/>
          <p:nvPr/>
        </p:nvSpPr>
        <p:spPr>
          <a:xfrm>
            <a:off x="12775168" y="7717134"/>
            <a:ext cx="1855232" cy="512466"/>
          </a:xfrm>
          <a:prstGeom prst="rect">
            <a:avLst/>
          </a:prstGeom>
          <a:solidFill>
            <a:srgbClr val="29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  <a:latin typeface="Instrument sans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4760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550"/>
              </a:lnSpc>
            </a:pPr>
            <a:r>
              <a:rPr lang="en-US" sz="4800" b="1" dirty="0">
                <a:gradFill flip="none" rotWithShape="1">
                  <a:gsLst>
                    <a:gs pos="0">
                      <a:srgbClr val="96989C">
                        <a:alpha val="10196"/>
                        <a:lumMod val="0"/>
                        <a:lumOff val="100000"/>
                      </a:srgbClr>
                    </a:gs>
                    <a:gs pos="50000">
                      <a:schemeClr val="bg1">
                        <a:shade val="67500"/>
                        <a:satMod val="115000"/>
                        <a:lumMod val="70000"/>
                        <a:lumOff val="30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Instrument sans" pitchFamily="2" charset="0"/>
              </a:rPr>
              <a:t>Compétence - </a:t>
            </a:r>
            <a:r>
              <a:rPr lang="fr-FR" sz="4800" b="1" dirty="0">
                <a:gradFill flip="none" rotWithShape="1">
                  <a:gsLst>
                    <a:gs pos="0">
                      <a:srgbClr val="96989C">
                        <a:alpha val="10196"/>
                        <a:lumMod val="0"/>
                        <a:lumOff val="100000"/>
                      </a:srgbClr>
                    </a:gs>
                    <a:gs pos="50000">
                      <a:schemeClr val="bg1">
                        <a:shade val="67500"/>
                        <a:satMod val="115000"/>
                        <a:lumMod val="70000"/>
                        <a:lumOff val="30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Instrument sans" pitchFamily="2" charset="0"/>
              </a:rPr>
              <a:t>Mettre</a:t>
            </a:r>
            <a:r>
              <a:rPr lang="en-US" sz="4800" b="1" dirty="0">
                <a:gradFill flip="none" rotWithShape="1">
                  <a:gsLst>
                    <a:gs pos="0">
                      <a:srgbClr val="96989C">
                        <a:alpha val="10196"/>
                        <a:lumMod val="0"/>
                        <a:lumOff val="100000"/>
                      </a:srgbClr>
                    </a:gs>
                    <a:gs pos="50000">
                      <a:schemeClr val="bg1">
                        <a:shade val="67500"/>
                        <a:satMod val="115000"/>
                        <a:lumMod val="70000"/>
                        <a:lumOff val="30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Instrument sans" pitchFamily="2" charset="0"/>
              </a:rPr>
              <a:t> à disposition un service (Windows)</a:t>
            </a:r>
          </a:p>
        </p:txBody>
      </p:sp>
      <p:sp>
        <p:nvSpPr>
          <p:cNvPr id="3" name="Text 1"/>
          <p:cNvSpPr/>
          <p:nvPr/>
        </p:nvSpPr>
        <p:spPr>
          <a:xfrm>
            <a:off x="793790" y="4205645"/>
            <a:ext cx="13042821" cy="1689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Industrialisation des déploiements Windows 11 via l'appliance </a:t>
            </a:r>
            <a:r>
              <a:rPr lang="en-US" sz="1750" b="1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KACE SDA</a:t>
            </a:r>
            <a:r>
              <a:rPr lang="en-US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 (</a:t>
            </a:r>
            <a:r>
              <a:rPr lang="en-US" sz="1750" b="1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K2000</a:t>
            </a:r>
            <a:r>
              <a:rPr lang="en-US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).</a:t>
            </a:r>
            <a:endParaRPr lang="en-US" sz="1750" dirty="0">
              <a:solidFill>
                <a:schemeClr val="bg1"/>
              </a:solidFill>
              <a:latin typeface="Instrument sans" pitchFamily="2" charset="0"/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Création d'environnements </a:t>
            </a:r>
            <a:r>
              <a:rPr lang="en-US" sz="1750" b="1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KBE</a:t>
            </a:r>
            <a:r>
              <a:rPr lang="en-US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 bootables.</a:t>
            </a:r>
            <a:endParaRPr lang="en-US" sz="1750" dirty="0">
              <a:solidFill>
                <a:schemeClr val="bg1"/>
              </a:solidFill>
              <a:latin typeface="Instrument sans" pitchFamily="2" charset="0"/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Boot </a:t>
            </a:r>
            <a:r>
              <a:rPr lang="en-US" sz="1750" b="1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PXE</a:t>
            </a:r>
            <a:r>
              <a:rPr lang="en-US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.</a:t>
            </a:r>
            <a:endParaRPr lang="en-US" sz="1750" dirty="0">
              <a:solidFill>
                <a:schemeClr val="bg1"/>
              </a:solidFill>
              <a:latin typeface="Instrument sans" pitchFamily="2" charset="0"/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Configurations de sécurité du firmware : </a:t>
            </a:r>
            <a:r>
              <a:rPr lang="en-US" sz="1750" b="1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BIOS</a:t>
            </a:r>
            <a:r>
              <a:rPr lang="en-US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/</a:t>
            </a:r>
            <a:r>
              <a:rPr lang="en-US" sz="1750" b="1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UEFI</a:t>
            </a:r>
            <a:r>
              <a:rPr lang="en-US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, activation du </a:t>
            </a:r>
            <a:r>
              <a:rPr lang="en-US" sz="1750" b="1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TPM 2.0</a:t>
            </a:r>
            <a:r>
              <a:rPr lang="en-US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, et gestion du </a:t>
            </a:r>
            <a:r>
              <a:rPr lang="en-US" sz="1750" b="1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Secure Boot</a:t>
            </a:r>
            <a:r>
              <a:rPr lang="en-US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 / HP </a:t>
            </a:r>
            <a:r>
              <a:rPr lang="en-US" sz="1750" b="1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Sure Start</a:t>
            </a:r>
            <a:r>
              <a:rPr lang="en-US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.</a:t>
            </a:r>
            <a:endParaRPr lang="en-US" sz="1750" dirty="0">
              <a:solidFill>
                <a:schemeClr val="bg1"/>
              </a:solidFill>
              <a:latin typeface="Instrument sans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387B7E-B5ED-41BE-B3D9-9C59A7BAD001}"/>
              </a:ext>
            </a:extLst>
          </p:cNvPr>
          <p:cNvSpPr/>
          <p:nvPr/>
        </p:nvSpPr>
        <p:spPr>
          <a:xfrm>
            <a:off x="12775168" y="7717134"/>
            <a:ext cx="1855232" cy="512466"/>
          </a:xfrm>
          <a:prstGeom prst="rect">
            <a:avLst/>
          </a:prstGeom>
          <a:solidFill>
            <a:srgbClr val="29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  <a:latin typeface="Instrument sans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4760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>
              <a:lnSpc>
                <a:spcPts val="5550"/>
              </a:lnSpc>
              <a:buNone/>
            </a:pPr>
            <a:r>
              <a:rPr lang="en-US" sz="4800" b="1" dirty="0">
                <a:gradFill flip="none" rotWithShape="1">
                  <a:gsLst>
                    <a:gs pos="0">
                      <a:srgbClr val="96989C">
                        <a:alpha val="10196"/>
                        <a:lumMod val="0"/>
                        <a:lumOff val="100000"/>
                      </a:srgbClr>
                    </a:gs>
                    <a:gs pos="50000">
                      <a:schemeClr val="bg1">
                        <a:shade val="67500"/>
                        <a:satMod val="115000"/>
                        <a:lumMod val="70000"/>
                        <a:lumOff val="30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Instrument sans" pitchFamily="2" charset="0"/>
              </a:rPr>
              <a:t>Compétence - Mettre à disposition un service (macOS)</a:t>
            </a: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10" y="3811429"/>
            <a:ext cx="4347567" cy="90725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20724" y="4945499"/>
            <a:ext cx="34285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chemeClr val="bg1"/>
                </a:solidFill>
                <a:latin typeface="Instrument sans" pitchFamily="2" charset="0"/>
                <a:ea typeface="Instrument Sans Semi Bold" pitchFamily="34" charset="-122"/>
                <a:cs typeface="Instrument Sans Semi Bold" pitchFamily="34" charset="-120"/>
              </a:rPr>
              <a:t>Provisioning "Zero Touch"</a:t>
            </a:r>
            <a:endParaRPr lang="en-US" sz="2200" dirty="0">
              <a:solidFill>
                <a:schemeClr val="bg1"/>
              </a:solidFill>
              <a:latin typeface="Instrument sans" pitchFamily="2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020724" y="5435917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Via Apple Device Enrollment (ADE) et Mosyle.</a:t>
            </a:r>
            <a:endParaRPr lang="en-US" sz="1750" dirty="0">
              <a:solidFill>
                <a:schemeClr val="bg1"/>
              </a:solidFill>
              <a:latin typeface="Instrument sans" pitchFamily="2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477" y="3811429"/>
            <a:ext cx="4347567" cy="90725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368291" y="4945499"/>
            <a:ext cx="389393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chemeClr val="bg1"/>
                </a:solidFill>
                <a:latin typeface="Instrument sans" pitchFamily="2" charset="0"/>
                <a:ea typeface="Instrument Sans Semi Bold" pitchFamily="34" charset="-122"/>
                <a:cs typeface="Instrument Sans Semi Bold" pitchFamily="34" charset="-120"/>
              </a:rPr>
              <a:t>Automatisation post-installation</a:t>
            </a:r>
            <a:endParaRPr lang="en-US" sz="2200" dirty="0">
              <a:solidFill>
                <a:schemeClr val="bg1"/>
              </a:solidFill>
              <a:latin typeface="Instrument sans" pitchFamily="2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368291" y="5790247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Scripts Bash (</a:t>
            </a:r>
            <a:r>
              <a:rPr lang="en-US" sz="1750" dirty="0" err="1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nommage</a:t>
            </a:r>
            <a:r>
              <a:rPr lang="en-US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, montage de </a:t>
            </a:r>
            <a:r>
              <a:rPr lang="en-US" sz="1750" dirty="0" err="1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lecteurs</a:t>
            </a:r>
            <a:r>
              <a:rPr lang="en-US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 reseau, pack de base).</a:t>
            </a:r>
            <a:endParaRPr lang="en-US" sz="1750" dirty="0">
              <a:solidFill>
                <a:schemeClr val="bg1"/>
              </a:solidFill>
              <a:latin typeface="Instrument sans" pitchFamily="2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9044" y="3811429"/>
            <a:ext cx="4347567" cy="90725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858" y="49454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chemeClr val="bg1"/>
                </a:solidFill>
                <a:latin typeface="Instrument sans" pitchFamily="2" charset="0"/>
                <a:ea typeface="Instrument Sans Semi Bold" pitchFamily="34" charset="-122"/>
                <a:cs typeface="Instrument Sans Semi Bold" pitchFamily="34" charset="-120"/>
              </a:rPr>
              <a:t>Intégration réseau</a:t>
            </a:r>
            <a:endParaRPr lang="en-US" sz="2200" dirty="0">
              <a:solidFill>
                <a:schemeClr val="bg1"/>
              </a:solidFill>
              <a:latin typeface="Instrument sans" pitchFamily="2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5858" y="5435917"/>
            <a:ext cx="389393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Vérification FileVault, Wifi Eduroam, VPN PaloAlto.</a:t>
            </a:r>
            <a:endParaRPr lang="en-US" sz="1750" dirty="0">
              <a:solidFill>
                <a:schemeClr val="bg1"/>
              </a:solidFill>
              <a:latin typeface="Instrument sans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6CAB53-F228-412D-8EA4-D2D2291AC406}"/>
              </a:ext>
            </a:extLst>
          </p:cNvPr>
          <p:cNvSpPr/>
          <p:nvPr/>
        </p:nvSpPr>
        <p:spPr>
          <a:xfrm>
            <a:off x="12775168" y="7717134"/>
            <a:ext cx="1855232" cy="512466"/>
          </a:xfrm>
          <a:prstGeom prst="rect">
            <a:avLst/>
          </a:prstGeom>
          <a:solidFill>
            <a:srgbClr val="29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  <a:latin typeface="Instrument sans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47600"/>
            <a:ext cx="1055429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en-US" sz="4800" b="1" dirty="0">
                <a:gradFill flip="none" rotWithShape="1">
                  <a:gsLst>
                    <a:gs pos="0">
                      <a:srgbClr val="96989C">
                        <a:alpha val="10196"/>
                        <a:lumMod val="0"/>
                        <a:lumOff val="100000"/>
                      </a:srgbClr>
                    </a:gs>
                    <a:gs pos="50000">
                      <a:schemeClr val="bg1">
                        <a:shade val="67500"/>
                        <a:satMod val="115000"/>
                        <a:lumMod val="70000"/>
                        <a:lumOff val="30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Instrument sans" pitchFamily="2" charset="0"/>
              </a:rPr>
              <a:t>Compétence - Travailler en mode </a:t>
            </a:r>
            <a:r>
              <a:rPr lang="en-US" sz="4800" b="1" dirty="0" err="1">
                <a:gradFill flip="none" rotWithShape="1">
                  <a:gsLst>
                    <a:gs pos="0">
                      <a:srgbClr val="96989C">
                        <a:alpha val="10196"/>
                        <a:lumMod val="0"/>
                        <a:lumOff val="100000"/>
                      </a:srgbClr>
                    </a:gs>
                    <a:gs pos="50000">
                      <a:schemeClr val="bg1">
                        <a:shade val="67500"/>
                        <a:satMod val="115000"/>
                        <a:lumMod val="70000"/>
                        <a:lumOff val="30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Instrument sans" pitchFamily="2" charset="0"/>
              </a:rPr>
              <a:t>projet</a:t>
            </a:r>
            <a:endParaRPr lang="en-US" sz="4800" b="1" dirty="0">
              <a:gradFill flip="none" rotWithShape="1">
                <a:gsLst>
                  <a:gs pos="0">
                    <a:srgbClr val="96989C">
                      <a:alpha val="10196"/>
                      <a:lumMod val="0"/>
                      <a:lumOff val="100000"/>
                    </a:srgbClr>
                  </a:gs>
                  <a:gs pos="50000">
                    <a:schemeClr val="bg1">
                      <a:shade val="67500"/>
                      <a:satMod val="115000"/>
                      <a:lumMod val="70000"/>
                      <a:lumOff val="30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atin typeface="Instrument sans" pitchFamily="2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105746"/>
            <a:ext cx="3812619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b="1" dirty="0">
                <a:solidFill>
                  <a:schemeClr val="bg1"/>
                </a:solidFill>
                <a:latin typeface="Instrument sans" pitchFamily="2" charset="0"/>
                <a:ea typeface="Instrument Sans Semi Bold" pitchFamily="34" charset="-122"/>
                <a:cs typeface="Instrument Sans Semi Bold" pitchFamily="34" charset="-120"/>
              </a:rPr>
              <a:t>Projet MDM chez EMHA</a:t>
            </a:r>
            <a:endParaRPr lang="en-US" sz="2650" b="1" dirty="0">
              <a:solidFill>
                <a:schemeClr val="bg1"/>
              </a:solidFill>
              <a:latin typeface="Instrument sans" pitchFamily="2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3757852"/>
            <a:ext cx="6244709" cy="23360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Cadrage du besoin inter-services : réunion, visite sur le terrain des besoins, listage des problèmes rencontrées avec les anciens profils</a:t>
            </a:r>
            <a:endParaRPr lang="en-US" sz="1750" dirty="0">
              <a:solidFill>
                <a:schemeClr val="bg1"/>
              </a:solidFill>
              <a:latin typeface="Instrument sans" pitchFamily="2" charset="0"/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Création et déploiement des stratégies, profils et inventarisation des tablettes</a:t>
            </a:r>
            <a:endParaRPr lang="en-US" sz="1750" dirty="0">
              <a:solidFill>
                <a:schemeClr val="bg1"/>
              </a:solidFill>
              <a:latin typeface="Instrument sans" pitchFamily="2" charset="0"/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Test à petite échelle puis mise en production</a:t>
            </a:r>
            <a:endParaRPr lang="en-US" sz="1750" dirty="0">
              <a:solidFill>
                <a:schemeClr val="bg1"/>
              </a:solidFill>
              <a:latin typeface="Instrument sans" pitchFamily="2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599521" y="3105746"/>
            <a:ext cx="3402330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fr-FR" sz="2650" b="1" dirty="0">
                <a:solidFill>
                  <a:schemeClr val="bg1"/>
                </a:solidFill>
                <a:latin typeface="Instrument sans" pitchFamily="2" charset="0"/>
                <a:ea typeface="Instrument Sans Semi Bold" pitchFamily="34" charset="-122"/>
                <a:cs typeface="Instrument Sans Semi Bold" pitchFamily="34" charset="-120"/>
              </a:rPr>
              <a:t>Intégration</a:t>
            </a:r>
            <a:r>
              <a:rPr lang="en-US" sz="2650" b="1" dirty="0">
                <a:solidFill>
                  <a:schemeClr val="bg1"/>
                </a:solidFill>
                <a:latin typeface="Instrument sans" pitchFamily="2" charset="0"/>
                <a:ea typeface="Instrument Sans Semi Bold" pitchFamily="34" charset="-122"/>
                <a:cs typeface="Instrument Sans Semi Bold" pitchFamily="34" charset="-120"/>
              </a:rPr>
              <a:t> de Lenovo dans le parc IGBMC</a:t>
            </a:r>
            <a:endParaRPr lang="en-US" sz="2650" b="1" dirty="0">
              <a:solidFill>
                <a:schemeClr val="bg1"/>
              </a:solidFill>
              <a:latin typeface="Instrument sans" pitchFamily="2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99521" y="3757852"/>
            <a:ext cx="6244709" cy="30160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Intégration d'une nouvelle marque dans le parc</a:t>
            </a:r>
            <a:endParaRPr lang="en-US" sz="1750" dirty="0">
              <a:solidFill>
                <a:schemeClr val="bg1"/>
              </a:solidFill>
              <a:latin typeface="Instrument sans" pitchFamily="2" charset="0"/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Chaîne de déploiement à adapter :</a:t>
            </a:r>
            <a:endParaRPr lang="en-US" sz="1750" dirty="0">
              <a:solidFill>
                <a:schemeClr val="bg1"/>
              </a:solidFill>
              <a:latin typeface="Instrument sans" pitchFamily="2" charset="0"/>
            </a:endParaRPr>
          </a:p>
          <a:p>
            <a:pPr marL="685800" lvl="1" indent="-342900" algn="l">
              <a:lnSpc>
                <a:spcPts val="2850"/>
              </a:lnSpc>
              <a:buSzPct val="100000"/>
              <a:buChar char="◦"/>
            </a:pPr>
            <a:r>
              <a:rPr lang="en-US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KBE différent</a:t>
            </a:r>
            <a:endParaRPr lang="en-US" sz="1750" dirty="0">
              <a:solidFill>
                <a:schemeClr val="bg1"/>
              </a:solidFill>
              <a:latin typeface="Instrument sans" pitchFamily="2" charset="0"/>
            </a:endParaRPr>
          </a:p>
          <a:p>
            <a:pPr marL="685800" lvl="1" indent="-342900" algn="l">
              <a:lnSpc>
                <a:spcPts val="2850"/>
              </a:lnSpc>
              <a:buSzPct val="100000"/>
              <a:buChar char="◦"/>
            </a:pPr>
            <a:r>
              <a:rPr lang="en-US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Pack de drivers à adapter</a:t>
            </a:r>
            <a:endParaRPr lang="en-US" sz="1750" dirty="0">
              <a:solidFill>
                <a:schemeClr val="bg1"/>
              </a:solidFill>
              <a:latin typeface="Instrument sans" pitchFamily="2" charset="0"/>
            </a:endParaRPr>
          </a:p>
          <a:p>
            <a:pPr marL="685800" lvl="1" indent="-342900" algn="l">
              <a:lnSpc>
                <a:spcPts val="2850"/>
              </a:lnSpc>
              <a:buSzPct val="100000"/>
              <a:buChar char="◦"/>
            </a:pPr>
            <a:r>
              <a:rPr lang="en-US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Adresse MAC de la NIC interne</a:t>
            </a:r>
            <a:endParaRPr lang="en-US" sz="1750" dirty="0">
              <a:solidFill>
                <a:schemeClr val="bg1"/>
              </a:solidFill>
              <a:latin typeface="Instrument sans" pitchFamily="2" charset="0"/>
            </a:endParaRPr>
          </a:p>
          <a:p>
            <a:pPr marL="685800" lvl="1" indent="-342900" algn="l">
              <a:lnSpc>
                <a:spcPts val="2850"/>
              </a:lnSpc>
              <a:buSzPct val="100000"/>
              <a:buChar char="◦"/>
            </a:pPr>
            <a:r>
              <a:rPr lang="en-US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Passthrough dock Lenovo</a:t>
            </a:r>
            <a:endParaRPr lang="en-US" sz="1750" dirty="0">
              <a:solidFill>
                <a:schemeClr val="bg1"/>
              </a:solidFill>
              <a:latin typeface="Instrument sans" pitchFamily="2" charset="0"/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Test à petite échelle puis mise </a:t>
            </a:r>
            <a:r>
              <a:rPr lang="en-US" sz="1750" dirty="0" err="1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en</a:t>
            </a:r>
            <a:r>
              <a:rPr lang="en-US" sz="1750" dirty="0">
                <a:solidFill>
                  <a:schemeClr val="bg1"/>
                </a:solidFill>
                <a:latin typeface="Instrument sans" pitchFamily="2" charset="0"/>
                <a:ea typeface="Instrument Sans Medium" pitchFamily="34" charset="-122"/>
                <a:cs typeface="Instrument Sans Medium" pitchFamily="34" charset="-120"/>
              </a:rPr>
              <a:t> production</a:t>
            </a: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chemeClr val="bg1"/>
                </a:solidFill>
                <a:latin typeface="Instrument sans" pitchFamily="2" charset="0"/>
              </a:rPr>
              <a:t>Documentation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63DDB1-BCA2-467A-BB0F-C12F59AE9F3A}"/>
              </a:ext>
            </a:extLst>
          </p:cNvPr>
          <p:cNvSpPr/>
          <p:nvPr/>
        </p:nvSpPr>
        <p:spPr>
          <a:xfrm>
            <a:off x="12775168" y="7717134"/>
            <a:ext cx="1855232" cy="512466"/>
          </a:xfrm>
          <a:prstGeom prst="rect">
            <a:avLst/>
          </a:prstGeom>
          <a:solidFill>
            <a:srgbClr val="29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  <a:latin typeface="Instrument sans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1061</Words>
  <Application>Microsoft Office PowerPoint</Application>
  <PresentationFormat>Personnalisé</PresentationFormat>
  <Paragraphs>140</Paragraphs>
  <Slides>12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/>
  <cp:lastModifiedBy>cayeuxtheo67@gmail.com</cp:lastModifiedBy>
  <cp:revision>20</cp:revision>
  <dcterms:created xsi:type="dcterms:W3CDTF">2026-03-02T14:57:19Z</dcterms:created>
  <dcterms:modified xsi:type="dcterms:W3CDTF">2026-03-09T13:33:43Z</dcterms:modified>
</cp:coreProperties>
</file>